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79" r:id="rId3"/>
    <p:sldId id="257" r:id="rId4"/>
    <p:sldId id="258" r:id="rId5"/>
    <p:sldId id="259" r:id="rId6"/>
    <p:sldId id="262" r:id="rId7"/>
    <p:sldId id="280" r:id="rId8"/>
    <p:sldId id="281" r:id="rId9"/>
    <p:sldId id="263" r:id="rId10"/>
    <p:sldId id="264" r:id="rId11"/>
    <p:sldId id="261" r:id="rId12"/>
    <p:sldId id="272" r:id="rId13"/>
    <p:sldId id="271" r:id="rId14"/>
    <p:sldId id="265" r:id="rId15"/>
    <p:sldId id="273" r:id="rId16"/>
    <p:sldId id="266" r:id="rId17"/>
    <p:sldId id="274" r:id="rId18"/>
    <p:sldId id="275" r:id="rId19"/>
    <p:sldId id="267" r:id="rId20"/>
    <p:sldId id="276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2"/>
    <p:restoredTop sz="94717"/>
  </p:normalViewPr>
  <p:slideViewPr>
    <p:cSldViewPr snapToGrid="0" snapToObjects="1">
      <p:cViewPr>
        <p:scale>
          <a:sx n="97" d="100"/>
          <a:sy n="97" d="100"/>
        </p:scale>
        <p:origin x="49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FFB0-3986-27B5-2C5D-61F9FFF7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6DAA5-3C16-D2B6-CD17-380352566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93CE5-246A-0C21-48B6-E5BEB9B6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5451E-3291-8B13-9BC5-E8177B6D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6EDE6-E317-9E57-F232-EBBF8362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4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FB9B-BB11-BA86-39BB-D126ADA4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C2832-8FD6-0808-EB76-A9071B41C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52B36-4C26-114C-5F29-1A34C642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179F0-3BC7-D793-6AE0-0D31597C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42035-44CF-12B8-95C7-4DB13852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A6807-129A-C914-9E8F-13C16CBF4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94D4-C599-8FEB-F818-D376B4244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37FDB-0E67-6E83-9C4E-F7F74424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CE2CF-B3D6-994A-EC71-41C5949B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465-C444-6332-C429-37EF3284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9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AFF6-615D-3B5B-5EB1-D346CCBF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AC0E-0DAE-5AB5-9E8A-C29F446C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B7F5A-CDD0-F0C5-AC4A-72459D13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513B-F51C-921E-6334-D77038FA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E1198-657E-4C5C-1520-6869E47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6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06AA-3FB7-4400-73E3-67B38CBD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85FC7-AC04-65B7-16BD-6B5CD355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9C5CE-3CCD-C59D-540F-CFFEEB7F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8859C-6F1D-A4BB-AF64-1B985FEAD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0D160-981A-D81E-22B0-C873B9EB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5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862A-D916-EA7D-32C2-CF04635A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85B6-BC23-9841-871F-43635148F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54292-EA8D-23F9-8896-E17B5C07B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40707-7B46-E94D-4C65-01790448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0D495-F9A6-F06F-5FAF-299275B4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7470D-8D43-7208-28D4-FB92314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04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2C92-1EB6-8CA5-A047-5B45C5AC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82E38-2518-9A32-DE18-27E4879D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9F049-6C6C-D328-99CF-F5FF213A9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60AEE-34D4-EB9D-BBF2-0F6DD100F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3D5DD-A2D9-39B4-02F5-DCFE2128E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A492C-BD30-4D59-6120-519DF546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E5018-336F-48DE-7794-E7D1F126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5AB17-AB95-A6A8-52B9-9959548F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81C0-268C-3659-31B6-A307412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F8AA5-FC94-8EF3-AB8B-5A7F55D7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B6604-FA33-11F6-29F9-31A7A562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DE4E7-15CD-5C52-B371-F2F51D60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5A1A6-1CB6-013E-E714-E4807AA00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90A21-E1C7-FC3F-E02C-29A8B57A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618C7-2996-DF9E-CB23-A2F481EF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2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0A50-5835-56C1-2F88-5A595B2F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D1EB6-7AC4-3BDA-E3B6-77FB087EC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73508-D35D-C67C-A28B-9BF443943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98157-F2E0-76F3-35CC-2D329A4E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8DD40-E4C8-9EC7-F715-3AB37D8B5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90FE-DFB9-5E77-F62E-F65B7DF4C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5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C860-4703-8D7A-3F48-360F9278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C1BCA-3720-AA43-83E6-1FACD47AC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02004-7CD7-74DC-5BE3-97932E9E5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75434-44BD-A340-646D-BF6591B4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DF87F-5879-4A71-0BAC-8AC632B3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393F1-D8D6-FB62-6F3C-10B35FE6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0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D36DA-D2D9-1CD5-EB21-C414D538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D4F8-9B55-299B-4E0C-5BEAE453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3965-6C1A-4F73-4410-C1FF1943E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21D8E-6DD6-E348-948A-FCB694D32DC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9A5F7-DECE-9D24-1949-DC61EC230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9CDAE-759E-4264-5F76-D3D3307AC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99645-BD5A-DB42-B3D5-10E86EBF2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7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B753-7A34-FD60-34F2-ABAAF04D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400" i="1" dirty="0"/>
              <a:t>Area </a:t>
            </a:r>
            <a:r>
              <a:rPr lang="en-CA" sz="4400" i="1" u="sng" dirty="0"/>
              <a:t>Spectral Efficiency </a:t>
            </a:r>
            <a:r>
              <a:rPr lang="en-CA" sz="4400" i="1" dirty="0"/>
              <a:t>of </a:t>
            </a:r>
            <a:r>
              <a:rPr lang="en-CA" sz="4400" i="1" u="sng" dirty="0"/>
              <a:t>Cellular</a:t>
            </a:r>
            <a:r>
              <a:rPr lang="zh-CN" altLang="en-US" sz="4400" i="1" u="sng" dirty="0"/>
              <a:t> </a:t>
            </a:r>
            <a:r>
              <a:rPr lang="en-CA" sz="4400" i="1" u="sng" dirty="0"/>
              <a:t>Mobile Radio Systems</a:t>
            </a:r>
            <a:endParaRPr lang="en-US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8D392-27D5-6170-F381-B693C960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167589"/>
            <a:ext cx="5448300" cy="3394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Spectral Efficiency?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CA" dirty="0"/>
              <a:t>Spectral efficiency refers to the information rate (bits/s) that can be transmitted over a given bandwidth (Hz) in a specific communication system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98037A-88B1-1A04-0C73-743D28224B43}"/>
                  </a:ext>
                </a:extLst>
              </p:cNvPr>
              <p:cNvSpPr txBox="1"/>
              <p:nvPr/>
            </p:nvSpPr>
            <p:spPr>
              <a:xfrm>
                <a:off x="6343650" y="2167589"/>
                <a:ext cx="4857750" cy="3915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CA" sz="2800" i="1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maximum possible efficiency  can be obtained by </a:t>
                </a:r>
                <a:r>
                  <a:rPr lang="en-CA" sz="2800" i="1" u="sng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Shannon’s 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CA" sz="2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CA" sz="2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CA" sz="2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CA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(1+</m:t>
                      </m:r>
                      <m:f>
                        <m:fPr>
                          <m:ctrlPr>
                            <a:rPr lang="en-CA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CA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r>
                        <a:rPr lang="en-CA" sz="2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CA" sz="2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Where:</a:t>
                </a:r>
              </a:p>
              <a:p>
                <a:r>
                  <a:rPr lang="en-CA" sz="2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W: bandwidth(Hz), </a:t>
                </a:r>
              </a:p>
              <a:p>
                <a:r>
                  <a:rPr lang="en-CA" sz="2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S: received signal power</a:t>
                </a:r>
                <a:r>
                  <a:rPr lang="en-CA" sz="2800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(W)</a:t>
                </a:r>
                <a:endParaRPr lang="en-CA" sz="2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CA" sz="2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N: received noise power(W)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98037A-88B1-1A04-0C73-743D2822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2167589"/>
                <a:ext cx="4857750" cy="3915174"/>
              </a:xfrm>
              <a:prstGeom prst="rect">
                <a:avLst/>
              </a:prstGeom>
              <a:blipFill>
                <a:blip r:embed="rId2"/>
                <a:stretch>
                  <a:fillRect l="-2604" t="-1613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78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1B6E53D-0222-D456-7849-0378F1ABA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118" y="655970"/>
            <a:ext cx="5073173" cy="59740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72D498-80B0-7E08-8F15-21F11996CF47}"/>
              </a:ext>
            </a:extLst>
          </p:cNvPr>
          <p:cNvSpPr txBox="1">
            <a:spLocks/>
          </p:cNvSpPr>
          <p:nvPr/>
        </p:nvSpPr>
        <p:spPr>
          <a:xfrm>
            <a:off x="838200" y="227944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(1) Path loss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7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4138231E-21E6-91BD-FB78-E359C019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193" y="2906562"/>
            <a:ext cx="5899689" cy="37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13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C39F881-05D7-BA8A-29D4-1F79D6F0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14" y="1675046"/>
            <a:ext cx="6723563" cy="2865781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95E96454-54C4-EFF6-9DF8-09C387419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7" y="1417987"/>
            <a:ext cx="4785767" cy="38354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6F62B2E-2F0C-EFA7-2722-83B77FD7453F}"/>
              </a:ext>
            </a:extLst>
          </p:cNvPr>
          <p:cNvSpPr txBox="1">
            <a:spLocks/>
          </p:cNvSpPr>
          <p:nvPr/>
        </p:nvSpPr>
        <p:spPr>
          <a:xfrm>
            <a:off x="713509" y="194913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(1) Path loss</a:t>
            </a:r>
            <a:br>
              <a:rPr lang="en-CA" sz="3800" dirty="0"/>
            </a:br>
            <a:endParaRPr lang="en-US" sz="3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93DF89-E002-1ABE-3CB1-FD67ABD209C1}"/>
              </a:ext>
            </a:extLst>
          </p:cNvPr>
          <p:cNvCxnSpPr>
            <a:cxnSpLocks/>
          </p:cNvCxnSpPr>
          <p:nvPr/>
        </p:nvCxnSpPr>
        <p:spPr>
          <a:xfrm>
            <a:off x="2431472" y="2015836"/>
            <a:ext cx="987137" cy="5966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37E0F5-D699-01C9-3065-B34075694646}"/>
              </a:ext>
            </a:extLst>
          </p:cNvPr>
          <p:cNvCxnSpPr>
            <a:cxnSpLocks/>
          </p:cNvCxnSpPr>
          <p:nvPr/>
        </p:nvCxnSpPr>
        <p:spPr>
          <a:xfrm flipV="1">
            <a:off x="2368638" y="2768806"/>
            <a:ext cx="955964" cy="5978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7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A5259F0-2386-64D3-CDB4-D2F14282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33" y="3490978"/>
            <a:ext cx="5798378" cy="1181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3815AB0-6678-9D10-56E6-9EEE3182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20" y="2045113"/>
            <a:ext cx="3898900" cy="3721100"/>
          </a:xfrm>
          <a:prstGeom prst="rect">
            <a:avLst/>
          </a:prstGeom>
        </p:spPr>
      </p:pic>
      <p:pic>
        <p:nvPicPr>
          <p:cNvPr id="1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015E1B7-8F46-AB73-F7EB-430B85599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7363" y="4672078"/>
            <a:ext cx="4572000" cy="1600200"/>
          </a:xfr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3B8977C-F8F8-44FE-FF15-8E8A06E4DC8E}"/>
              </a:ext>
            </a:extLst>
          </p:cNvPr>
          <p:cNvSpPr txBox="1">
            <a:spLocks/>
          </p:cNvSpPr>
          <p:nvPr/>
        </p:nvSpPr>
        <p:spPr>
          <a:xfrm>
            <a:off x="713509" y="194913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(2) Shadowing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1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3B8E309-A789-BA2D-D5F5-4AB234EFD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33" y="1012088"/>
            <a:ext cx="4341648" cy="24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2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E3936A2-5DF0-F4E9-BBDC-6E13A1CA4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420" y="2549309"/>
            <a:ext cx="5153220" cy="1803627"/>
          </a:xfrm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F43D869-E2A2-569A-F97A-B53789FC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74" y="4609658"/>
            <a:ext cx="7772400" cy="188321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4457FB2-6E70-003E-41E3-F2D7A7022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37" y="1764256"/>
            <a:ext cx="5041900" cy="3479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733F310-641C-1F7B-D44B-307DF7279417}"/>
              </a:ext>
            </a:extLst>
          </p:cNvPr>
          <p:cNvSpPr txBox="1">
            <a:spLocks/>
          </p:cNvSpPr>
          <p:nvPr/>
        </p:nvSpPr>
        <p:spPr>
          <a:xfrm>
            <a:off x="713509" y="194913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(2) Shadowing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13" name="Content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D2162A2F-7A98-13B6-4BAC-2C0F1557D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31" y="1502537"/>
            <a:ext cx="4394200" cy="9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7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58CC954-4FFF-2608-22AA-63F2FFB5F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255" y="1825625"/>
            <a:ext cx="7633490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B16BC6-E6CF-149C-626E-ACD3937AF970}"/>
              </a:ext>
            </a:extLst>
          </p:cNvPr>
          <p:cNvSpPr txBox="1">
            <a:spLocks/>
          </p:cNvSpPr>
          <p:nvPr/>
        </p:nvSpPr>
        <p:spPr>
          <a:xfrm>
            <a:off x="713509" y="194913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(2) Shadowing</a:t>
            </a:r>
            <a:br>
              <a:rPr lang="en-CA" sz="3800" dirty="0"/>
            </a:b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518986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newspaper, document, screenshot&#10;&#10;Description automatically generated">
            <a:extLst>
              <a:ext uri="{FF2B5EF4-FFF2-40B4-BE49-F238E27FC236}">
                <a16:creationId xmlns:a16="http://schemas.microsoft.com/office/drawing/2014/main" id="{01ACFA39-9F95-DE2C-D2BB-F915F5880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6" y="753606"/>
            <a:ext cx="4372058" cy="603327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BC3E8E-964B-8A24-F256-DCCE8E7A87F0}"/>
              </a:ext>
            </a:extLst>
          </p:cNvPr>
          <p:cNvSpPr txBox="1">
            <a:spLocks/>
          </p:cNvSpPr>
          <p:nvPr/>
        </p:nvSpPr>
        <p:spPr>
          <a:xfrm>
            <a:off x="713509" y="194913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(2) Shadowing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8" name="Picture 7" descr="A picture containing letter&#10;&#10;Description automatically generated">
            <a:extLst>
              <a:ext uri="{FF2B5EF4-FFF2-40B4-BE49-F238E27FC236}">
                <a16:creationId xmlns:a16="http://schemas.microsoft.com/office/drawing/2014/main" id="{D5AFAD1E-E42F-226F-6F03-188FBE488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03" y="1702349"/>
            <a:ext cx="3255388" cy="968375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027C5466-4E4C-0503-DB50-2E760524F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331" y="4212135"/>
            <a:ext cx="4051300" cy="774700"/>
          </a:xfrm>
          <a:prstGeom prst="rect">
            <a:avLst/>
          </a:prstGeom>
        </p:spPr>
      </p:pic>
      <p:pic>
        <p:nvPicPr>
          <p:cNvPr id="12" name="Picture 11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465FC5AD-3074-EF95-C455-4D746CFC6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053" y="2971647"/>
            <a:ext cx="3349625" cy="6405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3EDFBD-6BEC-BF0C-772C-683E0B72CABD}"/>
              </a:ext>
            </a:extLst>
          </p:cNvPr>
          <p:cNvCxnSpPr>
            <a:cxnSpLocks/>
          </p:cNvCxnSpPr>
          <p:nvPr/>
        </p:nvCxnSpPr>
        <p:spPr>
          <a:xfrm flipV="1">
            <a:off x="2537609" y="2186536"/>
            <a:ext cx="4101730" cy="9248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84D462-949B-A7F4-A30D-28A796E0992D}"/>
              </a:ext>
            </a:extLst>
          </p:cNvPr>
          <p:cNvCxnSpPr>
            <a:cxnSpLocks/>
          </p:cNvCxnSpPr>
          <p:nvPr/>
        </p:nvCxnSpPr>
        <p:spPr>
          <a:xfrm flipV="1">
            <a:off x="2537609" y="3429000"/>
            <a:ext cx="4101730" cy="341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EA1E0E-4235-6B94-F4E2-C906DF4BD11C}"/>
              </a:ext>
            </a:extLst>
          </p:cNvPr>
          <p:cNvCxnSpPr>
            <a:cxnSpLocks/>
          </p:cNvCxnSpPr>
          <p:nvPr/>
        </p:nvCxnSpPr>
        <p:spPr>
          <a:xfrm flipV="1">
            <a:off x="2358887" y="4380658"/>
            <a:ext cx="3225444" cy="496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6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5DAD04B-4641-E99F-157F-800AB09A8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57" y="1998101"/>
            <a:ext cx="4600018" cy="3143642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2691A7-C523-11A1-7846-6371E1C1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099" y="701245"/>
            <a:ext cx="3839352" cy="282697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1352790-DF18-98F9-63AA-DD75C2391DB5}"/>
              </a:ext>
            </a:extLst>
          </p:cNvPr>
          <p:cNvSpPr/>
          <p:nvPr/>
        </p:nvSpPr>
        <p:spPr>
          <a:xfrm>
            <a:off x="1307351" y="3229708"/>
            <a:ext cx="486279" cy="3985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3E07C4-FA7B-FD17-A175-9E8DB8419E0E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1722416" y="2169382"/>
            <a:ext cx="6176984" cy="1118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111ACD5-5669-FCDC-E5B4-41D4BF1CE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098" y="3628293"/>
            <a:ext cx="3839352" cy="286458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8477A3-CDF2-E808-9BD0-9D3B652BDBB7}"/>
              </a:ext>
            </a:extLst>
          </p:cNvPr>
          <p:cNvCxnSpPr>
            <a:cxnSpLocks/>
          </p:cNvCxnSpPr>
          <p:nvPr/>
        </p:nvCxnSpPr>
        <p:spPr>
          <a:xfrm>
            <a:off x="2196662" y="4336610"/>
            <a:ext cx="5410638" cy="905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50844B9-B083-1939-0EF3-E1D7775FCBA2}"/>
              </a:ext>
            </a:extLst>
          </p:cNvPr>
          <p:cNvSpPr/>
          <p:nvPr/>
        </p:nvSpPr>
        <p:spPr>
          <a:xfrm>
            <a:off x="1750577" y="4038506"/>
            <a:ext cx="486279" cy="3985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036034D-2E24-27FE-9B25-DC164DB4F258}"/>
              </a:ext>
            </a:extLst>
          </p:cNvPr>
          <p:cNvSpPr txBox="1">
            <a:spLocks/>
          </p:cNvSpPr>
          <p:nvPr/>
        </p:nvSpPr>
        <p:spPr>
          <a:xfrm>
            <a:off x="673753" y="194913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(2) Shadowing</a:t>
            </a:r>
            <a:br>
              <a:rPr lang="en-CA" sz="3800" dirty="0"/>
            </a:b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7455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3D637E2-95C8-366C-3D47-90B29F246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85" y="1396074"/>
            <a:ext cx="7910734" cy="2032926"/>
          </a:xfrm>
        </p:spPr>
      </p:pic>
      <p:pic>
        <p:nvPicPr>
          <p:cNvPr id="7" name="Picture 6" descr="A picture containing laser&#10;&#10;Description automatically generated">
            <a:extLst>
              <a:ext uri="{FF2B5EF4-FFF2-40B4-BE49-F238E27FC236}">
                <a16:creationId xmlns:a16="http://schemas.microsoft.com/office/drawing/2014/main" id="{5798540A-BC59-5F97-B48A-7F0A61A6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6525"/>
            <a:ext cx="5575300" cy="41814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27ED5B6-0F95-5379-1C26-44E8B88D3228}"/>
              </a:ext>
            </a:extLst>
          </p:cNvPr>
          <p:cNvSpPr txBox="1">
            <a:spLocks/>
          </p:cNvSpPr>
          <p:nvPr/>
        </p:nvSpPr>
        <p:spPr>
          <a:xfrm>
            <a:off x="673753" y="194913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(3) Multipath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15" name="Content Placeholder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0B51EE-E6EF-D794-95B4-5AD8BA53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9353"/>
            <a:ext cx="6378464" cy="9032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76FFA3-3FEC-35C5-021F-DEB188A762E7}"/>
                  </a:ext>
                </a:extLst>
              </p:cNvPr>
              <p:cNvSpPr txBox="1"/>
              <p:nvPr/>
            </p:nvSpPr>
            <p:spPr>
              <a:xfrm>
                <a:off x="520700" y="4752992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800" i="1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CA" sz="1800" i="1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local received mean power</a:t>
                </a:r>
              </a:p>
              <a:p>
                <a:r>
                  <a:rPr lang="en-CA" sz="1800" i="1" dirty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m : Fading parameter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76FFA3-3FEC-35C5-021F-DEB188A76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0" y="4752992"/>
                <a:ext cx="6096000" cy="923330"/>
              </a:xfrm>
              <a:prstGeom prst="rect">
                <a:avLst/>
              </a:prstGeom>
              <a:blipFill>
                <a:blip r:embed="rId5"/>
                <a:stretch>
                  <a:fillRect l="-832" t="-2740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05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A02ADA-E8BB-CE58-FCD4-B6B79782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3" y="2120348"/>
            <a:ext cx="9924025" cy="38202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0E6CF3-860C-3B62-DED2-13CE2B84394D}"/>
              </a:ext>
            </a:extLst>
          </p:cNvPr>
          <p:cNvSpPr txBox="1">
            <a:spLocks/>
          </p:cNvSpPr>
          <p:nvPr/>
        </p:nvSpPr>
        <p:spPr>
          <a:xfrm>
            <a:off x="673753" y="194913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(3) Multipath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641BE03-5E89-C8C6-A2D2-44679A55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635" y="1414669"/>
            <a:ext cx="6982583" cy="29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0C34F58-ED70-D4AF-AB5B-7648EBC13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994" y="1261713"/>
            <a:ext cx="11096012" cy="5029756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24CAEA-BF56-ECC5-5B82-9884BE60361B}"/>
              </a:ext>
            </a:extLst>
          </p:cNvPr>
          <p:cNvSpPr txBox="1">
            <a:spLocks/>
          </p:cNvSpPr>
          <p:nvPr/>
        </p:nvSpPr>
        <p:spPr>
          <a:xfrm>
            <a:off x="673753" y="194913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(3) Multipath</a:t>
            </a:r>
            <a:br>
              <a:rPr lang="en-CA" sz="3800" dirty="0"/>
            </a:b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82630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42E9CB4E-1DAC-94E9-B86B-185AFFD0D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651" y="733367"/>
            <a:ext cx="3976057" cy="53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59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AD53-ACC1-915F-F9AF-1EEDFD17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Combination of Path loss, Shadowing, and multipath</a:t>
            </a:r>
          </a:p>
        </p:txBody>
      </p:sp>
      <p:pic>
        <p:nvPicPr>
          <p:cNvPr id="5" name="Content Placeholder 4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B29CEEAD-C110-917D-DF0A-56B9B260F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4" y="1378226"/>
            <a:ext cx="7101634" cy="5114649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AE85B65-277F-5FC5-34EC-E8F16E1F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0" y="1690688"/>
            <a:ext cx="5303413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2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E693E2F-ADE5-B00F-A69D-54B7697E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02" y="1410145"/>
            <a:ext cx="8680881" cy="489662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A9A375-4120-3DBE-8D72-0142A1549079}"/>
              </a:ext>
            </a:extLst>
          </p:cNvPr>
          <p:cNvSpPr txBox="1">
            <a:spLocks/>
          </p:cNvSpPr>
          <p:nvPr/>
        </p:nvSpPr>
        <p:spPr>
          <a:xfrm>
            <a:off x="990600" y="371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Combination of Path loss, Shadowing, and multipath</a:t>
            </a:r>
          </a:p>
        </p:txBody>
      </p:sp>
    </p:spTree>
    <p:extLst>
      <p:ext uri="{BB962C8B-B14F-4D97-AF65-F5344CB8AC3E}">
        <p14:creationId xmlns:p14="http://schemas.microsoft.com/office/powerpoint/2010/main" val="388934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E13985E-2779-39A1-9889-96E5F1EAC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30" y="1334070"/>
            <a:ext cx="8118539" cy="505599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204B39-62BD-366A-74D0-74EDF871E9A6}"/>
              </a:ext>
            </a:extLst>
          </p:cNvPr>
          <p:cNvSpPr txBox="1">
            <a:spLocks/>
          </p:cNvSpPr>
          <p:nvPr/>
        </p:nvSpPr>
        <p:spPr>
          <a:xfrm>
            <a:off x="990600" y="371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Combination of Path loss, Shadowing, and multipath</a:t>
            </a:r>
          </a:p>
        </p:txBody>
      </p:sp>
    </p:spTree>
    <p:extLst>
      <p:ext uri="{BB962C8B-B14F-4D97-AF65-F5344CB8AC3E}">
        <p14:creationId xmlns:p14="http://schemas.microsoft.com/office/powerpoint/2010/main" val="1116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0C11-2078-8A25-1D59-5051E6E9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336"/>
          </a:xfrm>
        </p:spPr>
        <p:txBody>
          <a:bodyPr/>
          <a:lstStyle/>
          <a:p>
            <a:pPr algn="ctr"/>
            <a:r>
              <a:rPr lang="en-CA" sz="2800" dirty="0"/>
              <a:t>PARTIALLY LOADED SYSTEMS</a:t>
            </a:r>
            <a:endParaRPr lang="en-US" sz="28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765BCF4-2D41-6ACA-EE0C-4F1AA4672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2724" y="1770889"/>
            <a:ext cx="5102065" cy="4173469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4F49CF7-76B3-2A66-7A98-84BACC5F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11" y="1673224"/>
            <a:ext cx="6197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8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BF70-5906-DE5E-2214-FD512EBBF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210" y="6040154"/>
            <a:ext cx="4255993" cy="905442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Cellular model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574171-1E81-CE0C-3A81-244D564FD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57" y="2747125"/>
            <a:ext cx="3175910" cy="2875824"/>
          </a:xfr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C758C8-35FB-DBF2-A90A-DCAE78B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367" y="2659539"/>
            <a:ext cx="3331881" cy="34136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A544F6-F1A3-0EDD-CC8F-E2942B52F942}"/>
              </a:ext>
            </a:extLst>
          </p:cNvPr>
          <p:cNvSpPr txBox="1">
            <a:spLocks/>
          </p:cNvSpPr>
          <p:nvPr/>
        </p:nvSpPr>
        <p:spPr>
          <a:xfrm>
            <a:off x="6995248" y="3419591"/>
            <a:ext cx="5196752" cy="220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600" b="1" i="1" dirty="0"/>
              <a:t>Area Spectral Efficiency(ASE) </a:t>
            </a:r>
            <a:r>
              <a:rPr lang="en-CA" sz="2600" i="1" dirty="0"/>
              <a:t>:</a:t>
            </a:r>
          </a:p>
          <a:p>
            <a:endParaRPr lang="en-CA" sz="1100" i="1" dirty="0">
              <a:effectLst/>
            </a:endParaRPr>
          </a:p>
          <a:p>
            <a:endParaRPr lang="en-CA" sz="2200" i="1" dirty="0">
              <a:effectLst/>
            </a:endParaRPr>
          </a:p>
          <a:p>
            <a:r>
              <a:rPr lang="en-CA" sz="2200" i="1" dirty="0"/>
              <a:t>-</a:t>
            </a:r>
            <a:r>
              <a:rPr lang="en-CA" sz="2800" i="1" dirty="0"/>
              <a:t>T</a:t>
            </a:r>
            <a:r>
              <a:rPr lang="en-CA" sz="2800" i="1" dirty="0">
                <a:effectLst/>
              </a:rPr>
              <a:t>he maximum average data rates per unit bandwidth per unit area([bits/s]/[Hz*m2])</a:t>
            </a:r>
            <a:endParaRPr lang="en-CA" sz="2800" dirty="0">
              <a:effectLst/>
            </a:endParaRPr>
          </a:p>
          <a:p>
            <a:br>
              <a:rPr lang="en-CA" sz="2600" dirty="0"/>
            </a:br>
            <a:endParaRPr lang="en-US" sz="2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265DEE-5E55-3ED8-D067-E8FFBD0E69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i="1" dirty="0"/>
              <a:t>Area </a:t>
            </a:r>
            <a:r>
              <a:rPr lang="en-CA" i="1" u="sng" dirty="0"/>
              <a:t>Spectral Efficiency </a:t>
            </a:r>
            <a:r>
              <a:rPr lang="en-CA" i="1" dirty="0"/>
              <a:t>of </a:t>
            </a:r>
            <a:r>
              <a:rPr lang="en-CA" i="1" u="sng" dirty="0"/>
              <a:t>Cellular</a:t>
            </a:r>
            <a:r>
              <a:rPr lang="zh-CN" altLang="en-US" i="1" u="sng" dirty="0"/>
              <a:t> </a:t>
            </a:r>
            <a:r>
              <a:rPr lang="en-CA" i="1" u="sng" dirty="0"/>
              <a:t>Mobile Radio Systems</a:t>
            </a:r>
            <a:endParaRPr lang="en-US" i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8B2C3-C1F6-FEE0-B0BA-34A0E4002AFB}"/>
              </a:ext>
            </a:extLst>
          </p:cNvPr>
          <p:cNvSpPr txBox="1"/>
          <p:nvPr/>
        </p:nvSpPr>
        <p:spPr>
          <a:xfrm>
            <a:off x="838200" y="189697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What is </a:t>
            </a:r>
            <a:r>
              <a:rPr lang="en-CA" sz="2800" i="1" dirty="0"/>
              <a:t>Cellular</a:t>
            </a:r>
            <a:r>
              <a:rPr lang="zh-CN" altLang="en-US" sz="2800" i="1" dirty="0"/>
              <a:t> </a:t>
            </a:r>
            <a:r>
              <a:rPr lang="en-CA" sz="2800" i="1" dirty="0"/>
              <a:t>Mobile Radio Systems?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054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AE200C-6323-CC14-82F3-BA86D832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5" y="2451396"/>
            <a:ext cx="6228035" cy="4041479"/>
          </a:xfrm>
          <a:prstGeom prst="rect">
            <a:avLst/>
          </a:prstGeom>
        </p:spPr>
      </p:pic>
      <p:pic>
        <p:nvPicPr>
          <p:cNvPr id="16" name="Picture 15" descr="Timeline&#10;&#10;Description automatically generated">
            <a:extLst>
              <a:ext uri="{FF2B5EF4-FFF2-40B4-BE49-F238E27FC236}">
                <a16:creationId xmlns:a16="http://schemas.microsoft.com/office/drawing/2014/main" id="{BD2C9CF2-A230-A35A-D65E-C6606501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29" y="3463417"/>
            <a:ext cx="5271248" cy="33488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0B642B3-2399-01B9-CBCA-F7303CC28DC0}"/>
              </a:ext>
            </a:extLst>
          </p:cNvPr>
          <p:cNvSpPr/>
          <p:nvPr/>
        </p:nvSpPr>
        <p:spPr>
          <a:xfrm>
            <a:off x="2932483" y="4333461"/>
            <a:ext cx="901537" cy="7954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00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59945-141F-DC4A-38A8-D4DFE37A39D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383252" y="4185488"/>
            <a:ext cx="3218306" cy="147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65C95-451D-DBD6-26F5-C1ED0C92CCA6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3383252" y="5128925"/>
            <a:ext cx="3218306" cy="12007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678C8132-2235-6575-EA20-CDA8C7E1D4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i="1" dirty="0"/>
              <a:t>Area </a:t>
            </a:r>
            <a:r>
              <a:rPr lang="en-CA" i="1" u="sng" dirty="0"/>
              <a:t>Spectral Efficiency </a:t>
            </a:r>
            <a:r>
              <a:rPr lang="en-CA" i="1" dirty="0"/>
              <a:t>of </a:t>
            </a:r>
            <a:r>
              <a:rPr lang="en-CA" i="1" u="sng" dirty="0"/>
              <a:t>Cellular</a:t>
            </a:r>
            <a:r>
              <a:rPr lang="zh-CN" altLang="en-US" i="1" u="sng" dirty="0"/>
              <a:t> </a:t>
            </a:r>
            <a:r>
              <a:rPr lang="en-CA" i="1" u="sng" dirty="0"/>
              <a:t>Mobile Radio Systems</a:t>
            </a:r>
            <a:endParaRPr lang="en-US" i="1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5080C0-0A18-D7AB-F381-E8338CE7D4E4}"/>
              </a:ext>
            </a:extLst>
          </p:cNvPr>
          <p:cNvSpPr txBox="1"/>
          <p:nvPr/>
        </p:nvSpPr>
        <p:spPr>
          <a:xfrm>
            <a:off x="344207" y="1809432"/>
            <a:ext cx="5751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800" dirty="0"/>
              <a:t>Why this topic is important?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003D4-4ED1-EE6A-77AC-170395FDE2C1}"/>
              </a:ext>
            </a:extLst>
          </p:cNvPr>
          <p:cNvSpPr txBox="1"/>
          <p:nvPr/>
        </p:nvSpPr>
        <p:spPr>
          <a:xfrm>
            <a:off x="7391400" y="2404543"/>
            <a:ext cx="43997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800" dirty="0"/>
              <a:t>Because spectrum is a precious resources!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573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AD2D-5CBF-4754-8179-0F176B86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236"/>
            <a:ext cx="10515600" cy="9172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800" dirty="0"/>
              <a:t>Four main factors affect </a:t>
            </a:r>
            <a:r>
              <a:rPr lang="en-CA" sz="3800" dirty="0"/>
              <a:t>Area Spectral Efficiency (ASE)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4CA4046-B3F5-8CE1-7AE4-A31133E71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111" y="2066457"/>
            <a:ext cx="5523754" cy="3114394"/>
          </a:xfr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C83E380-0E57-B259-CD01-7EE72C903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241" y="1958787"/>
            <a:ext cx="2857500" cy="3378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A4830A-E819-85EB-5CA7-1F68846B9BB3}"/>
              </a:ext>
            </a:extLst>
          </p:cNvPr>
          <p:cNvSpPr txBox="1">
            <a:spLocks/>
          </p:cNvSpPr>
          <p:nvPr/>
        </p:nvSpPr>
        <p:spPr>
          <a:xfrm>
            <a:off x="8624046" y="1958787"/>
            <a:ext cx="3567954" cy="2966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arenBoth"/>
            </a:pPr>
            <a:r>
              <a:rPr lang="en-US" sz="3400" dirty="0"/>
              <a:t>Path loss</a:t>
            </a:r>
          </a:p>
          <a:p>
            <a:pPr marL="742950" indent="-742950">
              <a:buAutoNum type="arabicParenBoth"/>
            </a:pPr>
            <a:r>
              <a:rPr lang="en-US" sz="3400" dirty="0"/>
              <a:t>Shadowing</a:t>
            </a:r>
          </a:p>
          <a:p>
            <a:pPr marL="742950" indent="-742950">
              <a:buAutoNum type="arabicParenBoth"/>
            </a:pPr>
            <a:r>
              <a:rPr lang="en-US" sz="3400" dirty="0"/>
              <a:t>Multipath</a:t>
            </a:r>
          </a:p>
          <a:p>
            <a:pPr marL="742950" indent="-742950">
              <a:buAutoNum type="arabicParenBoth"/>
            </a:pPr>
            <a:r>
              <a:rPr lang="en-US" sz="3400" dirty="0"/>
              <a:t>Cochannel interference</a:t>
            </a:r>
          </a:p>
        </p:txBody>
      </p:sp>
    </p:spTree>
    <p:extLst>
      <p:ext uri="{BB962C8B-B14F-4D97-AF65-F5344CB8AC3E}">
        <p14:creationId xmlns:p14="http://schemas.microsoft.com/office/powerpoint/2010/main" val="17040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B86E661A-55A2-A8B8-7A84-9D9859FB8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783" y="1774154"/>
            <a:ext cx="4394200" cy="1066800"/>
          </a:xfr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F82C1B-CD5D-7643-9219-9F27B5C43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7" y="2519116"/>
            <a:ext cx="4825244" cy="27236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219226-9CF0-34E9-5A25-75B134462EEB}"/>
              </a:ext>
            </a:extLst>
          </p:cNvPr>
          <p:cNvSpPr txBox="1">
            <a:spLocks/>
          </p:cNvSpPr>
          <p:nvPr/>
        </p:nvSpPr>
        <p:spPr>
          <a:xfrm>
            <a:off x="5562601" y="2840953"/>
            <a:ext cx="6282558" cy="3146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11D154A-BEBB-2322-F8A8-1B024DA16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783" y="2840954"/>
                <a:ext cx="5410200" cy="30874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US" sz="2000" dirty="0"/>
              </a:p>
              <a:p>
                <a:r>
                  <a:rPr lang="en-US" sz="2000" dirty="0"/>
                  <a:t>Where:</a:t>
                </a:r>
              </a:p>
              <a:p>
                <a:r>
                  <a:rPr lang="en-US" sz="2000" dirty="0"/>
                  <a:t>K: constant</a:t>
                </a:r>
              </a:p>
              <a:p>
                <a:r>
                  <a:rPr lang="en-US" sz="2000" dirty="0"/>
                  <a:t>St[w]:   </a:t>
                </a:r>
                <a:r>
                  <a:rPr lang="en-CA" sz="2000" dirty="0"/>
                  <a:t>transmitted signal power</a:t>
                </a:r>
              </a:p>
              <a:p>
                <a:r>
                  <a:rPr lang="en-CA" sz="2000" dirty="0"/>
                  <a:t>r[m]:    distance between the mobile and the BS</a:t>
                </a:r>
              </a:p>
              <a:p>
                <a:r>
                  <a:rPr lang="en-CA" sz="2000" dirty="0"/>
                  <a:t>a:          basic path-loss exponent</a:t>
                </a:r>
              </a:p>
              <a:p>
                <a:r>
                  <a:rPr lang="en-CA" sz="2000" dirty="0"/>
                  <a:t>b:         additional path-loss exponent</a:t>
                </a:r>
              </a:p>
              <a:p>
                <a:endParaRPr lang="en-CA" sz="2000" dirty="0"/>
              </a:p>
              <a:p>
                <a:r>
                  <a:rPr lang="en-CA" sz="2000" dirty="0"/>
                  <a:t>g (break point) : 4*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smtClean="0">
                            <a:latin typeface="Cambria Math" panose="02040503050406030204" pitchFamily="18" charset="0"/>
                          </a:rPr>
                          <m:t>ℷ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CA" sz="2000" dirty="0"/>
              </a:p>
              <a:p>
                <a:r>
                  <a:rPr lang="en-CA" sz="2000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m:rPr>
                        <m:nor/>
                      </m:rPr>
                      <a:rPr lang="en-CA" sz="2000" dirty="0" smtClean="0"/>
                      <m:t>[</m:t>
                    </m:r>
                    <m:r>
                      <m:rPr>
                        <m:nor/>
                      </m:rPr>
                      <a:rPr lang="en-CA" sz="2000" dirty="0" smtClean="0"/>
                      <m:t>m</m:t>
                    </m:r>
                    <m:r>
                      <m:rPr>
                        <m:nor/>
                      </m:rPr>
                      <a:rPr lang="en-CA" sz="2000" dirty="0" smtClean="0"/>
                      <m:t>]</m:t>
                    </m:r>
                  </m:oMath>
                </a14:m>
                <a:r>
                  <a:rPr lang="en-CA" sz="2000" dirty="0" err="1"/>
                  <a:t>:BS</a:t>
                </a:r>
                <a:r>
                  <a:rPr lang="en-CA" sz="2000" dirty="0"/>
                  <a:t> antenna height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CA" sz="2000" dirty="0"/>
                  <a:t>[m] is the mobile antenna height,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smtClean="0">
                            <a:latin typeface="Cambria Math" panose="02040503050406030204" pitchFamily="18" charset="0"/>
                          </a:rPr>
                          <m:t>ℷ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the wavelength of the carrier frequency.</a:t>
                </a:r>
              </a:p>
              <a:p>
                <a:pPr algn="ctr"/>
                <a:endParaRPr lang="en-CA" sz="2000" dirty="0">
                  <a:effectLst/>
                  <a:latin typeface="Times" pitchFamily="2" charset="0"/>
                </a:endParaRPr>
              </a:p>
              <a:p>
                <a:pPr algn="ctr"/>
                <a:endParaRPr lang="en-US" sz="2000" dirty="0"/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11D154A-BEBB-2322-F8A8-1B024DA16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783" y="2840954"/>
                <a:ext cx="5410200" cy="3087406"/>
              </a:xfrm>
              <a:prstGeom prst="rect">
                <a:avLst/>
              </a:prstGeom>
              <a:blipFill>
                <a:blip r:embed="rId4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481235E5-8C9A-4117-B642-AB9404CCBA8C}"/>
              </a:ext>
            </a:extLst>
          </p:cNvPr>
          <p:cNvSpPr txBox="1">
            <a:spLocks/>
          </p:cNvSpPr>
          <p:nvPr/>
        </p:nvSpPr>
        <p:spPr>
          <a:xfrm>
            <a:off x="706383" y="144757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(1) Path loss</a:t>
            </a:r>
            <a:br>
              <a:rPr lang="en-CA" sz="3800" dirty="0"/>
            </a:b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01549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ADC932-9D86-9C0B-780E-F11C4F3BD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24" y="1119516"/>
            <a:ext cx="5027342" cy="498873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A5E70F-05D6-AEF4-6C0D-C5860D2D66C9}"/>
              </a:ext>
            </a:extLst>
          </p:cNvPr>
          <p:cNvSpPr txBox="1">
            <a:spLocks/>
          </p:cNvSpPr>
          <p:nvPr/>
        </p:nvSpPr>
        <p:spPr>
          <a:xfrm>
            <a:off x="706383" y="144757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(1) Path loss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BF0A79CA-014F-6A29-4EE8-6F3C0D47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89" y="1217988"/>
            <a:ext cx="1870217" cy="221101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4CDA560-47C6-7667-665E-A21CCE4A6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457" y="3880627"/>
            <a:ext cx="4102100" cy="749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F9DF78-B37B-A48F-1876-D390DE9DBBCC}"/>
                  </a:ext>
                </a:extLst>
              </p:cNvPr>
              <p:cNvSpPr txBox="1"/>
              <p:nvPr/>
            </p:nvSpPr>
            <p:spPr>
              <a:xfrm>
                <a:off x="6543649" y="2018026"/>
                <a:ext cx="609971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CA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CA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CA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(1+</m:t>
                      </m:r>
                      <m:f>
                        <m:fPr>
                          <m:ctrlP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r>
                        <a:rPr lang="en-CA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A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F9DF78-B37B-A48F-1876-D390DE9DB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49" y="2018026"/>
                <a:ext cx="6099716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9A1E917-E711-3C91-6CFC-8E2B3A309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357" y="2699057"/>
            <a:ext cx="4394200" cy="9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8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691E83C-2372-315E-9882-A77F16862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947861"/>
            <a:ext cx="6647481" cy="4844952"/>
          </a:xfrm>
          <a:prstGeom prst="rect">
            <a:avLst/>
          </a:prstGeom>
        </p:spPr>
      </p:pic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F1A55E-2FA3-B828-4D62-5B2050EB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20" y="1512623"/>
            <a:ext cx="2410396" cy="23918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F4BE25E-09EC-677C-FCEB-7E064286542D}"/>
              </a:ext>
            </a:extLst>
          </p:cNvPr>
          <p:cNvSpPr txBox="1">
            <a:spLocks/>
          </p:cNvSpPr>
          <p:nvPr/>
        </p:nvSpPr>
        <p:spPr>
          <a:xfrm>
            <a:off x="838200" y="227944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(1) Path loss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D62A4EF-143B-AE6A-F59B-2C4B79004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215" y="3598823"/>
            <a:ext cx="4102098" cy="836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66E46B-6D1D-F9D8-3246-A02E3EA24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930" y="4326001"/>
            <a:ext cx="4628889" cy="528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2618DC-6F5C-9EBB-E93B-65AFD78153BD}"/>
              </a:ext>
            </a:extLst>
          </p:cNvPr>
          <p:cNvSpPr txBox="1"/>
          <p:nvPr/>
        </p:nvSpPr>
        <p:spPr>
          <a:xfrm>
            <a:off x="6096000" y="1184071"/>
            <a:ext cx="58567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b="1" dirty="0">
                <a:latin typeface="+mj-lt"/>
                <a:ea typeface="+mj-ea"/>
                <a:cs typeface="+mj-cs"/>
              </a:rPr>
              <a:t>Monte Carlo simulation</a:t>
            </a:r>
            <a:r>
              <a:rPr lang="en-CA" sz="2600" dirty="0">
                <a:latin typeface="+mj-lt"/>
                <a:ea typeface="+mj-ea"/>
                <a:cs typeface="+mj-cs"/>
              </a:rPr>
              <a:t>:</a:t>
            </a:r>
          </a:p>
          <a:p>
            <a:r>
              <a:rPr lang="en-CA" sz="2600" dirty="0">
                <a:latin typeface="+mj-lt"/>
                <a:ea typeface="+mj-ea"/>
                <a:cs typeface="+mj-cs"/>
              </a:rPr>
              <a:t>The underlying concept is to use randomness to solve problems that might be deterministic in principle</a:t>
            </a:r>
            <a:endParaRPr lang="en-US" sz="26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AC68409-CC66-F572-7234-A881EFD5E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977" y="3127752"/>
            <a:ext cx="4496591" cy="604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38467F-3952-EAC0-D8AD-13F5138F3049}"/>
              </a:ext>
            </a:extLst>
          </p:cNvPr>
          <p:cNvSpPr txBox="1"/>
          <p:nvPr/>
        </p:nvSpPr>
        <p:spPr>
          <a:xfrm>
            <a:off x="6096000" y="4879223"/>
            <a:ext cx="61133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0" i="0" dirty="0">
                <a:effectLst/>
                <a:latin typeface="Menlo" panose="020B0609030804020204" pitchFamily="49" charset="0"/>
              </a:rPr>
              <a:t>u =rand(1,1);</a:t>
            </a:r>
          </a:p>
          <a:p>
            <a:r>
              <a:rPr lang="en-CA" sz="1600" b="0" i="0" dirty="0" err="1">
                <a:effectLst/>
                <a:latin typeface="Menlo" panose="020B0609030804020204" pitchFamily="49" charset="0"/>
              </a:rPr>
              <a:t>ui</a:t>
            </a:r>
            <a:r>
              <a:rPr lang="en-CA" sz="1600" b="0" i="0" dirty="0">
                <a:effectLst/>
                <a:latin typeface="Menlo" panose="020B0609030804020204" pitchFamily="49" charset="0"/>
              </a:rPr>
              <a:t>=rand(6,1); </a:t>
            </a:r>
          </a:p>
          <a:p>
            <a:r>
              <a:rPr lang="en-CA" sz="1600" b="0" i="0" dirty="0">
                <a:effectLst/>
                <a:latin typeface="Menlo" panose="020B0609030804020204" pitchFamily="49" charset="0"/>
              </a:rPr>
              <a:t>vi=rand(6,1); </a:t>
            </a:r>
          </a:p>
          <a:p>
            <a:r>
              <a:rPr lang="en-CA" sz="1600" b="0" i="0" dirty="0">
                <a:effectLst/>
                <a:latin typeface="Menlo" panose="020B0609030804020204" pitchFamily="49" charset="0"/>
              </a:rPr>
              <a:t>xi=R0+(R-R0)*(</a:t>
            </a:r>
            <a:r>
              <a:rPr lang="en-CA" sz="1600" b="0" i="0" dirty="0" err="1">
                <a:effectLst/>
                <a:latin typeface="Menlo" panose="020B0609030804020204" pitchFamily="49" charset="0"/>
              </a:rPr>
              <a:t>ui</a:t>
            </a:r>
            <a:r>
              <a:rPr lang="en-CA" sz="1600" b="0" i="0" dirty="0">
                <a:effectLst/>
                <a:latin typeface="Menlo" panose="020B0609030804020204" pitchFamily="49" charset="0"/>
              </a:rPr>
              <a:t>.^(1/2));</a:t>
            </a:r>
          </a:p>
          <a:p>
            <a:r>
              <a:rPr lang="en-CA" sz="1600" b="0" i="0" dirty="0" err="1">
                <a:effectLst/>
                <a:latin typeface="Menlo" panose="020B0609030804020204" pitchFamily="49" charset="0"/>
              </a:rPr>
              <a:t>thetai</a:t>
            </a:r>
            <a:r>
              <a:rPr lang="en-CA" sz="1600" b="0" i="0" dirty="0">
                <a:effectLst/>
                <a:latin typeface="Menlo" panose="020B0609030804020204" pitchFamily="49" charset="0"/>
              </a:rPr>
              <a:t>=2*pi*vi; </a:t>
            </a:r>
          </a:p>
          <a:p>
            <a:r>
              <a:rPr lang="en-CA" sz="1600" b="0" i="0" dirty="0" err="1">
                <a:effectLst/>
                <a:latin typeface="Menlo" panose="020B0609030804020204" pitchFamily="49" charset="0"/>
              </a:rPr>
              <a:t>ri</a:t>
            </a:r>
            <a:r>
              <a:rPr lang="en-CA" sz="1600" b="0" i="0" dirty="0">
                <a:effectLst/>
                <a:latin typeface="Menlo" panose="020B0609030804020204" pitchFamily="49" charset="0"/>
              </a:rPr>
              <a:t>=(D*D+(xi).^2+(2*D*xi).*sin(</a:t>
            </a:r>
            <a:r>
              <a:rPr lang="en-CA" sz="1600" b="0" i="0" dirty="0" err="1">
                <a:effectLst/>
                <a:latin typeface="Menlo" panose="020B0609030804020204" pitchFamily="49" charset="0"/>
              </a:rPr>
              <a:t>thetai</a:t>
            </a:r>
            <a:r>
              <a:rPr lang="en-CA" sz="1600" b="0" i="0" dirty="0">
                <a:effectLst/>
                <a:latin typeface="Menlo" panose="020B0609030804020204" pitchFamily="49" charset="0"/>
              </a:rPr>
              <a:t>)).^(1/2); </a:t>
            </a:r>
          </a:p>
          <a:p>
            <a:endParaRPr lang="en-CA" sz="1600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544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 with medium confidence">
            <a:extLst>
              <a:ext uri="{FF2B5EF4-FFF2-40B4-BE49-F238E27FC236}">
                <a16:creationId xmlns:a16="http://schemas.microsoft.com/office/drawing/2014/main" id="{F71E86F7-CC54-34A6-176E-A642E2F1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5370904"/>
            <a:ext cx="4851400" cy="11176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8C5942B-E0A1-0C7B-F653-CBB31E4B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7" y="4454792"/>
            <a:ext cx="3746500" cy="6604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6A51906-04F5-5461-543D-673C4C912204}"/>
              </a:ext>
            </a:extLst>
          </p:cNvPr>
          <p:cNvSpPr txBox="1">
            <a:spLocks/>
          </p:cNvSpPr>
          <p:nvPr/>
        </p:nvSpPr>
        <p:spPr>
          <a:xfrm>
            <a:off x="838200" y="227944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/>
              <a:t>Four main factors affect </a:t>
            </a:r>
            <a:r>
              <a:rPr lang="en-CA" sz="5700" dirty="0"/>
              <a:t>Area Spectral Efficiency (ASE)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(1) Path loss</a:t>
            </a:r>
            <a:br>
              <a:rPr lang="en-CA" sz="3800" dirty="0"/>
            </a:br>
            <a:endParaRPr lang="en-US" sz="3800" dirty="0"/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2261340B-AC62-BA78-52E4-238D0FC51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626557"/>
            <a:ext cx="4102100" cy="749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FA87F0-AC79-B861-7D24-CBD6CF2C9727}"/>
                  </a:ext>
                </a:extLst>
              </p:cNvPr>
              <p:cNvSpPr txBox="1"/>
              <p:nvPr/>
            </p:nvSpPr>
            <p:spPr>
              <a:xfrm>
                <a:off x="-1056584" y="3518589"/>
                <a:ext cx="609971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CA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CA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CA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(1+</m:t>
                      </m:r>
                      <m:f>
                        <m:fPr>
                          <m:ctrlP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r>
                        <a:rPr lang="en-CA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CA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FA87F0-AC79-B861-7D24-CBD6CF2C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6584" y="3518589"/>
                <a:ext cx="6099716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Content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C6926C98-9E51-A5A8-A2B8-EF41F9E4F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9" y="1681441"/>
            <a:ext cx="3909784" cy="8211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8453C7-7191-9008-3D31-A347F35ED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43" y="1043721"/>
            <a:ext cx="4628889" cy="528731"/>
          </a:xfrm>
          <a:prstGeom prst="rect">
            <a:avLst/>
          </a:prstGeom>
        </p:spPr>
      </p:pic>
      <p:pic>
        <p:nvPicPr>
          <p:cNvPr id="26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D732706-30F5-C42B-D39F-3EA568078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997008" y="1128035"/>
            <a:ext cx="5774314" cy="5729965"/>
          </a:xfr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4428146-725A-CD32-B65E-E92DB68EAB2E}"/>
              </a:ext>
            </a:extLst>
          </p:cNvPr>
          <p:cNvSpPr/>
          <p:nvPr/>
        </p:nvSpPr>
        <p:spPr>
          <a:xfrm>
            <a:off x="5479693" y="2502634"/>
            <a:ext cx="191612" cy="17619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BEE273-9D92-5B0F-0F6C-D1E2EB4170D5}"/>
              </a:ext>
            </a:extLst>
          </p:cNvPr>
          <p:cNvSpPr/>
          <p:nvPr/>
        </p:nvSpPr>
        <p:spPr>
          <a:xfrm>
            <a:off x="6434478" y="3047401"/>
            <a:ext cx="191612" cy="1761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31855A-6DF2-EF3A-303C-D37DF08BA509}"/>
              </a:ext>
            </a:extLst>
          </p:cNvPr>
          <p:cNvSpPr/>
          <p:nvPr/>
        </p:nvSpPr>
        <p:spPr>
          <a:xfrm>
            <a:off x="7811421" y="1169304"/>
            <a:ext cx="191612" cy="17619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D00AA5-0F24-138B-00F5-CBB2D107F00F}"/>
              </a:ext>
            </a:extLst>
          </p:cNvPr>
          <p:cNvSpPr/>
          <p:nvPr/>
        </p:nvSpPr>
        <p:spPr>
          <a:xfrm>
            <a:off x="10158264" y="2502634"/>
            <a:ext cx="191612" cy="17619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CE476CB-80BC-CA02-53B8-D2847C3CB557}"/>
              </a:ext>
            </a:extLst>
          </p:cNvPr>
          <p:cNvSpPr/>
          <p:nvPr/>
        </p:nvSpPr>
        <p:spPr>
          <a:xfrm>
            <a:off x="10211366" y="5225043"/>
            <a:ext cx="191612" cy="17619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BE4D82-F815-7555-E64F-3EA80AB6810F}"/>
              </a:ext>
            </a:extLst>
          </p:cNvPr>
          <p:cNvSpPr/>
          <p:nvPr/>
        </p:nvSpPr>
        <p:spPr>
          <a:xfrm>
            <a:off x="7811421" y="6630056"/>
            <a:ext cx="191612" cy="17619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61812C-B226-F177-B9C5-0354704446E2}"/>
              </a:ext>
            </a:extLst>
          </p:cNvPr>
          <p:cNvSpPr/>
          <p:nvPr/>
        </p:nvSpPr>
        <p:spPr>
          <a:xfrm>
            <a:off x="5443976" y="5194708"/>
            <a:ext cx="191612" cy="17619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6CDA7A-590E-A8F2-4D89-82557A2509C8}"/>
              </a:ext>
            </a:extLst>
          </p:cNvPr>
          <p:cNvSpPr/>
          <p:nvPr/>
        </p:nvSpPr>
        <p:spPr>
          <a:xfrm>
            <a:off x="7831180" y="2230470"/>
            <a:ext cx="191612" cy="1761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F90A56-C5E0-1431-4520-B177C089985B}"/>
              </a:ext>
            </a:extLst>
          </p:cNvPr>
          <p:cNvSpPr/>
          <p:nvPr/>
        </p:nvSpPr>
        <p:spPr>
          <a:xfrm>
            <a:off x="9218286" y="3057792"/>
            <a:ext cx="191612" cy="1761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4E9039-EAC1-1C63-E1B9-3A8F7A7B18FE}"/>
              </a:ext>
            </a:extLst>
          </p:cNvPr>
          <p:cNvSpPr/>
          <p:nvPr/>
        </p:nvSpPr>
        <p:spPr>
          <a:xfrm>
            <a:off x="6434478" y="4674744"/>
            <a:ext cx="191612" cy="1761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F8BF83-B96A-C498-3A6A-A44DAC7993DD}"/>
              </a:ext>
            </a:extLst>
          </p:cNvPr>
          <p:cNvSpPr/>
          <p:nvPr/>
        </p:nvSpPr>
        <p:spPr>
          <a:xfrm>
            <a:off x="7804764" y="5504524"/>
            <a:ext cx="191612" cy="1761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33E196-ACD5-7FC0-AB40-C8B36A1C1C78}"/>
              </a:ext>
            </a:extLst>
          </p:cNvPr>
          <p:cNvSpPr/>
          <p:nvPr/>
        </p:nvSpPr>
        <p:spPr>
          <a:xfrm>
            <a:off x="9190724" y="4612398"/>
            <a:ext cx="191612" cy="1761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9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13093</TotalTime>
  <Words>599</Words>
  <Application>Microsoft Macintosh PowerPoint</Application>
  <PresentationFormat>Widescreen</PresentationFormat>
  <Paragraphs>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Menlo</vt:lpstr>
      <vt:lpstr>Times</vt:lpstr>
      <vt:lpstr>Office Theme</vt:lpstr>
      <vt:lpstr>Area Spectral Efficiency of Cellular Mobile Radio Systems</vt:lpstr>
      <vt:lpstr>PowerPoint Presentation</vt:lpstr>
      <vt:lpstr>Cellular model</vt:lpstr>
      <vt:lpstr>Area Spectral Efficiency of Cellular Mobile Radio Systems</vt:lpstr>
      <vt:lpstr>Four main factors affect Area Spectral Efficiency (ASE)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Combination of Path loss, Shadowing, and multipath</vt:lpstr>
      <vt:lpstr>PowerPoint Presentation</vt:lpstr>
      <vt:lpstr>PowerPoint Presentation</vt:lpstr>
      <vt:lpstr>PARTIALLY LOADED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 Spectral Efficiency of Cellular Mobile Radio Systems </dc:title>
  <dc:creator>guanyuhu@student.ubc.ca</dc:creator>
  <cp:lastModifiedBy>guanyuhu@student.ubc.ca</cp:lastModifiedBy>
  <cp:revision>9</cp:revision>
  <dcterms:created xsi:type="dcterms:W3CDTF">2022-11-19T03:58:28Z</dcterms:created>
  <dcterms:modified xsi:type="dcterms:W3CDTF">2022-11-28T06:12:24Z</dcterms:modified>
</cp:coreProperties>
</file>